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7010400" cy="9236075"/>
  <p:embeddedFontLst>
    <p:embeddedFont>
      <p:font typeface="Arial Black" panose="020B0A04020102020204" pitchFamily="34" charset="0"/>
      <p:regular r:id="rId24"/>
      <p:bold r:id="rId25"/>
    </p:embeddedFont>
    <p:embeddedFont>
      <p:font typeface="Montserrat" panose="00000500000000000000" pitchFamily="2" charset="0"/>
      <p:regular r:id="rId26"/>
      <p:bold r:id="rId27"/>
      <p:italic r:id="rId28"/>
      <p:boldItalic r:id="rId29"/>
    </p:embeddedFont>
    <p:embeddedFont>
      <p:font typeface="Proxima Nova" panose="020B0604020202020204" charset="0"/>
      <p:regular r:id="rId30"/>
      <p:bold r:id="rId31"/>
      <p:italic r:id="rId32"/>
      <p:boldItalic r:id="rId33"/>
    </p:embeddedFont>
    <p:embeddedFont>
      <p:font typeface="Raleway" pitchFamily="2" charset="0"/>
      <p:regular r:id="rId34"/>
      <p:bold r:id="rId35"/>
      <p:italic r:id="rId36"/>
      <p:boldItalic r:id="rId37"/>
    </p:embeddedFont>
    <p:embeddedFont>
      <p:font typeface="Roboto Mono" panose="00000009000000000000" pitchFamily="49" charset="0"/>
      <p:regular r:id="rId38"/>
      <p:bold r:id="rId39"/>
      <p:italic r:id="rId40"/>
      <p:boldItalic r:id="rId41"/>
    </p:embeddedFont>
    <p:embeddedFont>
      <p:font typeface="Source Sans Pro" panose="020B0503030403020204" pitchFamily="34" charset="0"/>
      <p:regular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1186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font" Target="fonts/font16.fntdata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42" Type="http://schemas.openxmlformats.org/officeDocument/2006/relationships/font" Target="fonts/font19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font" Target="fonts/font17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font" Target="fonts/font15.fntdata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font" Target="fonts/font1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2700"/>
            <a:ext cx="4673825" cy="3463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01025" y="4387125"/>
            <a:ext cx="5608300" cy="415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 txBox="1">
            <a:spLocks noGrp="1"/>
          </p:cNvSpPr>
          <p:nvPr>
            <p:ph type="body" idx="1"/>
          </p:nvPr>
        </p:nvSpPr>
        <p:spPr>
          <a:xfrm>
            <a:off x="701025" y="4387125"/>
            <a:ext cx="5608300" cy="415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2700"/>
            <a:ext cx="4673825" cy="3463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3433f9c561_0_54:notes"/>
          <p:cNvSpPr txBox="1">
            <a:spLocks noGrp="1"/>
          </p:cNvSpPr>
          <p:nvPr>
            <p:ph type="body" idx="1"/>
          </p:nvPr>
        </p:nvSpPr>
        <p:spPr>
          <a:xfrm>
            <a:off x="701025" y="4387125"/>
            <a:ext cx="5608200" cy="41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g33433f9c561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2700"/>
            <a:ext cx="4673700" cy="3463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33433f9c561_0_61:notes"/>
          <p:cNvSpPr txBox="1">
            <a:spLocks noGrp="1"/>
          </p:cNvSpPr>
          <p:nvPr>
            <p:ph type="body" idx="1"/>
          </p:nvPr>
        </p:nvSpPr>
        <p:spPr>
          <a:xfrm>
            <a:off x="701025" y="4387125"/>
            <a:ext cx="5608200" cy="41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g33433f9c561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2700"/>
            <a:ext cx="4673700" cy="3463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3433f9c561_0_67:notes"/>
          <p:cNvSpPr txBox="1">
            <a:spLocks noGrp="1"/>
          </p:cNvSpPr>
          <p:nvPr>
            <p:ph type="body" idx="1"/>
          </p:nvPr>
        </p:nvSpPr>
        <p:spPr>
          <a:xfrm>
            <a:off x="701025" y="4387125"/>
            <a:ext cx="5608200" cy="41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g33433f9c561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2700"/>
            <a:ext cx="4673700" cy="3463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33433f9c561_0_72:notes"/>
          <p:cNvSpPr txBox="1">
            <a:spLocks noGrp="1"/>
          </p:cNvSpPr>
          <p:nvPr>
            <p:ph type="body" idx="1"/>
          </p:nvPr>
        </p:nvSpPr>
        <p:spPr>
          <a:xfrm>
            <a:off x="701025" y="4387125"/>
            <a:ext cx="5608200" cy="41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g33433f9c561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2700"/>
            <a:ext cx="4673700" cy="3463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33433f9c561_0_89:notes"/>
          <p:cNvSpPr txBox="1">
            <a:spLocks noGrp="1"/>
          </p:cNvSpPr>
          <p:nvPr>
            <p:ph type="body" idx="1"/>
          </p:nvPr>
        </p:nvSpPr>
        <p:spPr>
          <a:xfrm>
            <a:off x="701025" y="4387125"/>
            <a:ext cx="5608200" cy="41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g33433f9c561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2700"/>
            <a:ext cx="4673700" cy="3463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33433f9c561_0_104:notes"/>
          <p:cNvSpPr txBox="1">
            <a:spLocks noGrp="1"/>
          </p:cNvSpPr>
          <p:nvPr>
            <p:ph type="body" idx="1"/>
          </p:nvPr>
        </p:nvSpPr>
        <p:spPr>
          <a:xfrm>
            <a:off x="701025" y="4387125"/>
            <a:ext cx="5608200" cy="41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g33433f9c561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2700"/>
            <a:ext cx="4673700" cy="3463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33433f9c561_0_113:notes"/>
          <p:cNvSpPr txBox="1">
            <a:spLocks noGrp="1"/>
          </p:cNvSpPr>
          <p:nvPr>
            <p:ph type="body" idx="1"/>
          </p:nvPr>
        </p:nvSpPr>
        <p:spPr>
          <a:xfrm>
            <a:off x="701025" y="4387125"/>
            <a:ext cx="5608200" cy="41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g33433f9c561_0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2700"/>
            <a:ext cx="4673700" cy="3463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33433f9c561_0_122:notes"/>
          <p:cNvSpPr txBox="1">
            <a:spLocks noGrp="1"/>
          </p:cNvSpPr>
          <p:nvPr>
            <p:ph type="body" idx="1"/>
          </p:nvPr>
        </p:nvSpPr>
        <p:spPr>
          <a:xfrm>
            <a:off x="701025" y="4387125"/>
            <a:ext cx="5608200" cy="41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g33433f9c561_0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2700"/>
            <a:ext cx="4673700" cy="3463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33433f9c561_0_131:notes"/>
          <p:cNvSpPr txBox="1">
            <a:spLocks noGrp="1"/>
          </p:cNvSpPr>
          <p:nvPr>
            <p:ph type="body" idx="1"/>
          </p:nvPr>
        </p:nvSpPr>
        <p:spPr>
          <a:xfrm>
            <a:off x="701025" y="4387125"/>
            <a:ext cx="5608200" cy="41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g33433f9c561_0_1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2700"/>
            <a:ext cx="4673700" cy="3463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333d46497ce_0_137:notes"/>
          <p:cNvSpPr txBox="1">
            <a:spLocks noGrp="1"/>
          </p:cNvSpPr>
          <p:nvPr>
            <p:ph type="body" idx="1"/>
          </p:nvPr>
        </p:nvSpPr>
        <p:spPr>
          <a:xfrm>
            <a:off x="701025" y="4387125"/>
            <a:ext cx="5608200" cy="41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g333d46497ce_0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2700"/>
            <a:ext cx="4673700" cy="3463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32fbbf349a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2700"/>
            <a:ext cx="4673700" cy="3463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32fbbf349a1_0_0:notes"/>
          <p:cNvSpPr txBox="1">
            <a:spLocks noGrp="1"/>
          </p:cNvSpPr>
          <p:nvPr>
            <p:ph type="body" idx="1"/>
          </p:nvPr>
        </p:nvSpPr>
        <p:spPr>
          <a:xfrm>
            <a:off x="701025" y="4387125"/>
            <a:ext cx="5608200" cy="415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33433f9c561_0_140:notes"/>
          <p:cNvSpPr txBox="1">
            <a:spLocks noGrp="1"/>
          </p:cNvSpPr>
          <p:nvPr>
            <p:ph type="body" idx="1"/>
          </p:nvPr>
        </p:nvSpPr>
        <p:spPr>
          <a:xfrm>
            <a:off x="701025" y="4387125"/>
            <a:ext cx="5608200" cy="41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g33433f9c561_0_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2700"/>
            <a:ext cx="4673700" cy="3463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32fbbf349a1_0_89:notes"/>
          <p:cNvSpPr txBox="1">
            <a:spLocks noGrp="1"/>
          </p:cNvSpPr>
          <p:nvPr>
            <p:ph type="body" idx="1"/>
          </p:nvPr>
        </p:nvSpPr>
        <p:spPr>
          <a:xfrm>
            <a:off x="701025" y="4387125"/>
            <a:ext cx="5608200" cy="41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g32fbbf349a1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2700"/>
            <a:ext cx="4673700" cy="3463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33d46497c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2700"/>
            <a:ext cx="4673700" cy="3463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333d46497ce_0_0:notes"/>
          <p:cNvSpPr txBox="1">
            <a:spLocks noGrp="1"/>
          </p:cNvSpPr>
          <p:nvPr>
            <p:ph type="body" idx="1"/>
          </p:nvPr>
        </p:nvSpPr>
        <p:spPr>
          <a:xfrm>
            <a:off x="701025" y="4387125"/>
            <a:ext cx="5608200" cy="415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32fbbf349a1_0_72:notes"/>
          <p:cNvSpPr txBox="1">
            <a:spLocks noGrp="1"/>
          </p:cNvSpPr>
          <p:nvPr>
            <p:ph type="body" idx="1"/>
          </p:nvPr>
        </p:nvSpPr>
        <p:spPr>
          <a:xfrm>
            <a:off x="701025" y="4387125"/>
            <a:ext cx="5608200" cy="41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g32fbbf349a1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2700"/>
            <a:ext cx="4673700" cy="3463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3433f9c561_0_0:notes"/>
          <p:cNvSpPr txBox="1">
            <a:spLocks noGrp="1"/>
          </p:cNvSpPr>
          <p:nvPr>
            <p:ph type="body" idx="1"/>
          </p:nvPr>
        </p:nvSpPr>
        <p:spPr>
          <a:xfrm>
            <a:off x="701025" y="4387125"/>
            <a:ext cx="5608200" cy="41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g33433f9c56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2700"/>
            <a:ext cx="4673700" cy="3463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3433f9c561_0_12:notes"/>
          <p:cNvSpPr txBox="1">
            <a:spLocks noGrp="1"/>
          </p:cNvSpPr>
          <p:nvPr>
            <p:ph type="body" idx="1"/>
          </p:nvPr>
        </p:nvSpPr>
        <p:spPr>
          <a:xfrm>
            <a:off x="701025" y="4387125"/>
            <a:ext cx="5608200" cy="41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g33433f9c561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2700"/>
            <a:ext cx="4673700" cy="3463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3433f9c561_0_17:notes"/>
          <p:cNvSpPr txBox="1">
            <a:spLocks noGrp="1"/>
          </p:cNvSpPr>
          <p:nvPr>
            <p:ph type="body" idx="1"/>
          </p:nvPr>
        </p:nvSpPr>
        <p:spPr>
          <a:xfrm>
            <a:off x="701025" y="4387125"/>
            <a:ext cx="5608200" cy="41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g33433f9c561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2700"/>
            <a:ext cx="4673700" cy="3463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33433f9c561_0_26:notes"/>
          <p:cNvSpPr txBox="1">
            <a:spLocks noGrp="1"/>
          </p:cNvSpPr>
          <p:nvPr>
            <p:ph type="body" idx="1"/>
          </p:nvPr>
        </p:nvSpPr>
        <p:spPr>
          <a:xfrm>
            <a:off x="701025" y="4387125"/>
            <a:ext cx="5608200" cy="41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g33433f9c561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2700"/>
            <a:ext cx="4673700" cy="3463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3433f9c561_0_35:notes"/>
          <p:cNvSpPr txBox="1">
            <a:spLocks noGrp="1"/>
          </p:cNvSpPr>
          <p:nvPr>
            <p:ph type="body" idx="1"/>
          </p:nvPr>
        </p:nvSpPr>
        <p:spPr>
          <a:xfrm>
            <a:off x="701025" y="4387125"/>
            <a:ext cx="5608200" cy="41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g33433f9c561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2700"/>
            <a:ext cx="4673700" cy="3463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iria basic layout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80700" y="3534800"/>
            <a:ext cx="8982600" cy="32157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485875" y="352633"/>
            <a:ext cx="8183700" cy="196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800"/>
              <a:buFont typeface="Montserrat"/>
              <a:buNone/>
              <a:defRPr sz="38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485875" y="2317433"/>
            <a:ext cx="8183700" cy="114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Proxima Nova"/>
              <a:buNone/>
              <a:defRPr sz="24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4" name="Google Shape;14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812338" y="5778388"/>
            <a:ext cx="3895725" cy="600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/>
          <p:nvPr/>
        </p:nvSpPr>
        <p:spPr>
          <a:xfrm>
            <a:off x="80700" y="3534800"/>
            <a:ext cx="8982600" cy="3215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title" hasCustomPrompt="1"/>
          </p:nvPr>
        </p:nvSpPr>
        <p:spPr>
          <a:xfrm>
            <a:off x="311700" y="990668"/>
            <a:ext cx="8520600" cy="267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r>
              <a:t>xx%</a:t>
            </a:r>
          </a:p>
        </p:txBody>
      </p:sp>
      <p:sp>
        <p:nvSpPr>
          <p:cNvPr id="53" name="Google Shape;53;p11"/>
          <p:cNvSpPr txBox="1">
            <a:spLocks noGrp="1"/>
          </p:cNvSpPr>
          <p:nvPr>
            <p:ph type="body" idx="1"/>
          </p:nvPr>
        </p:nvSpPr>
        <p:spPr>
          <a:xfrm>
            <a:off x="311700" y="3793576"/>
            <a:ext cx="8520600" cy="173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11"/>
          <p:cNvSpPr txBox="1">
            <a:spLocks noGrp="1"/>
          </p:cNvSpPr>
          <p:nvPr>
            <p:ph type="sldNum" idx="12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sldNum" idx="12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>
            <a:spLocks noGrp="1"/>
          </p:cNvSpPr>
          <p:nvPr>
            <p:ph type="title"/>
          </p:nvPr>
        </p:nvSpPr>
        <p:spPr>
          <a:xfrm>
            <a:off x="195262" y="228600"/>
            <a:ext cx="8015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SzPts val="3000"/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SzPts val="3000"/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SzPts val="3000"/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SzPts val="3000"/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SzPts val="3000"/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>
              <a:spcBef>
                <a:spcPts val="0"/>
              </a:spcBef>
              <a:spcAft>
                <a:spcPts val="0"/>
              </a:spcAft>
              <a:buSzPts val="3000"/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>
              <a:spcBef>
                <a:spcPts val="0"/>
              </a:spcBef>
              <a:spcAft>
                <a:spcPts val="0"/>
              </a:spcAft>
              <a:buSzPts val="3000"/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>
              <a:spcBef>
                <a:spcPts val="0"/>
              </a:spcBef>
              <a:spcAft>
                <a:spcPts val="0"/>
              </a:spcAft>
              <a:buSzPts val="3000"/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>
              <a:spcBef>
                <a:spcPts val="0"/>
              </a:spcBef>
              <a:spcAft>
                <a:spcPts val="0"/>
              </a:spcAft>
              <a:buSzPts val="3000"/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7924800" cy="44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91160" algn="l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560"/>
              <a:buFont typeface="Noto Sans Symbols"/>
              <a:buChar char="●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3060" algn="l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1960"/>
              <a:buFont typeface="Noto Sans Symbols"/>
              <a:buChar char="●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7660" algn="l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56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7940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8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7940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8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7940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8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7940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8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7940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8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000">
              <a:solidFill>
                <a:schemeClr val="l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80700" y="3534800"/>
            <a:ext cx="8982600" cy="3215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485875" y="2286000"/>
            <a:ext cx="8183700" cy="10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Font typeface="Montserrat"/>
              <a:buNone/>
              <a:defRPr sz="36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4191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Proxima Nova"/>
              <a:buChar char="●"/>
              <a:defRPr sz="30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○"/>
              <a:defRPr sz="2400"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■"/>
              <a:defRPr sz="2400"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Font typeface="Proxima Nova"/>
              <a:buChar char="●"/>
              <a:defRPr sz="1800"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3" name="Google Shape;23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974056" y="6451031"/>
            <a:ext cx="1915808" cy="29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137" y="6281913"/>
            <a:ext cx="371380" cy="464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ldNum" idx="12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2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 txBox="1">
            <a:spLocks noGrp="1"/>
          </p:cNvSpPr>
          <p:nvPr>
            <p:ph type="title"/>
          </p:nvPr>
        </p:nvSpPr>
        <p:spPr>
          <a:xfrm>
            <a:off x="490250" y="701800"/>
            <a:ext cx="5604000" cy="545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sldNum" idx="12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/>
          <p:nvPr/>
        </p:nvSpPr>
        <p:spPr>
          <a:xfrm>
            <a:off x="4636800" y="107600"/>
            <a:ext cx="4426500" cy="66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2" name="Google Shape;42;p9"/>
          <p:cNvCxnSpPr/>
          <p:nvPr/>
        </p:nvCxnSpPr>
        <p:spPr>
          <a:xfrm>
            <a:off x="5029675" y="59940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3" name="Google Shape;43;p9"/>
          <p:cNvSpPr txBox="1">
            <a:spLocks noGrp="1"/>
          </p:cNvSpPr>
          <p:nvPr>
            <p:ph type="title"/>
          </p:nvPr>
        </p:nvSpPr>
        <p:spPr>
          <a:xfrm>
            <a:off x="265500" y="1575600"/>
            <a:ext cx="4045200" cy="20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ubTitle" idx="1"/>
          </p:nvPr>
        </p:nvSpPr>
        <p:spPr>
          <a:xfrm>
            <a:off x="265500" y="3692001"/>
            <a:ext cx="4045200" cy="17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body" idx="2"/>
          </p:nvPr>
        </p:nvSpPr>
        <p:spPr>
          <a:xfrm>
            <a:off x="4939500" y="965600"/>
            <a:ext cx="3837000" cy="492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sldNum" idx="12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0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>
            <a:endParaRPr/>
          </a:p>
        </p:txBody>
      </p:sp>
      <p:sp>
        <p:nvSpPr>
          <p:cNvPr id="49" name="Google Shape;49;p10"/>
          <p:cNvSpPr txBox="1">
            <a:spLocks noGrp="1"/>
          </p:cNvSpPr>
          <p:nvPr>
            <p:ph type="sldNum" idx="12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lum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Source Sans Pro"/>
              <a:buChar char="●"/>
              <a:defRPr sz="18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>
            <a:spLocks noGrp="1"/>
          </p:cNvSpPr>
          <p:nvPr>
            <p:ph type="ctrTitle"/>
          </p:nvPr>
        </p:nvSpPr>
        <p:spPr>
          <a:xfrm>
            <a:off x="485875" y="352633"/>
            <a:ext cx="8183700" cy="19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 sz="4800"/>
              <a:t>For Loop Practice</a:t>
            </a:r>
            <a:endParaRPr sz="4800"/>
          </a:p>
        </p:txBody>
      </p:sp>
      <p:sp>
        <p:nvSpPr>
          <p:cNvPr id="68" name="Google Shape;68;p14"/>
          <p:cNvSpPr txBox="1">
            <a:spLocks noGrp="1"/>
          </p:cNvSpPr>
          <p:nvPr>
            <p:ph type="subTitle" idx="1"/>
          </p:nvPr>
        </p:nvSpPr>
        <p:spPr>
          <a:xfrm>
            <a:off x="485875" y="2317433"/>
            <a:ext cx="8183700" cy="11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</a:pPr>
            <a:r>
              <a:rPr lang="en-US" sz="3600">
                <a:solidFill>
                  <a:schemeClr val="dk1"/>
                </a:solidFill>
              </a:rPr>
              <a:t>A supplemental lesson for AP CSP</a:t>
            </a:r>
            <a:endParaRPr sz="3600"/>
          </a:p>
        </p:txBody>
      </p:sp>
    </p:spTree>
  </p:cSld>
  <p:clrMapOvr>
    <a:masterClrMapping/>
  </p:clrMapOvr>
  <p:transition>
    <p:push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3"/>
          <p:cNvSpPr txBox="1">
            <a:spLocks noGrp="1"/>
          </p:cNvSpPr>
          <p:nvPr>
            <p:ph type="title"/>
          </p:nvPr>
        </p:nvSpPr>
        <p:spPr>
          <a:xfrm>
            <a:off x="311700" y="212367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/>
              <a:t>For Loop Practice: Example #3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7" name="Google Shape;127;p23"/>
          <p:cNvSpPr txBox="1">
            <a:spLocks noGrp="1"/>
          </p:cNvSpPr>
          <p:nvPr>
            <p:ph type="body" idx="1"/>
          </p:nvPr>
        </p:nvSpPr>
        <p:spPr>
          <a:xfrm>
            <a:off x="311700" y="978325"/>
            <a:ext cx="8520600" cy="55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/>
              <a:t>The </a:t>
            </a:r>
            <a:r>
              <a:rPr lang="en-US" sz="2800" b="1" i="1"/>
              <a:t>SweepLEDs</a:t>
            </a:r>
            <a:r>
              <a:rPr lang="en-US" sz="2800"/>
              <a:t> program</a:t>
            </a:r>
            <a:endParaRPr sz="2800"/>
          </a:p>
          <a:p>
            <a:pPr marL="457200" lvl="0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You probably identified the </a:t>
            </a:r>
            <a:r>
              <a:rPr lang="en-US" sz="2800" b="1"/>
              <a:t>cute_beeps()</a:t>
            </a:r>
            <a:r>
              <a:rPr lang="en-US" sz="2800"/>
              <a:t> function.</a:t>
            </a:r>
            <a:endParaRPr sz="2800"/>
          </a:p>
          <a:p>
            <a:pPr marL="457200" lvl="0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Change the while loop to a for loop.</a:t>
            </a:r>
            <a:endParaRPr sz="2800"/>
          </a:p>
          <a:p>
            <a:pPr marL="457200" lvl="0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You can also delete the </a:t>
            </a:r>
            <a:r>
              <a:rPr lang="en-US" sz="2600" b="1">
                <a:latin typeface="Roboto Mono"/>
                <a:ea typeface="Roboto Mono"/>
                <a:cs typeface="Roboto Mono"/>
                <a:sym typeface="Roboto Mono"/>
              </a:rPr>
              <a:t>count = 0</a:t>
            </a:r>
            <a:r>
              <a:rPr lang="en-US" sz="2800"/>
              <a:t> line of code from the main program. </a:t>
            </a:r>
            <a:endParaRPr sz="2800"/>
          </a:p>
          <a:p>
            <a:pPr marL="457200" lvl="0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Then run the code to make sure it is error-free.</a:t>
            </a:r>
            <a:endParaRPr sz="2800"/>
          </a:p>
        </p:txBody>
      </p:sp>
      <p:pic>
        <p:nvPicPr>
          <p:cNvPr id="128" name="Google Shape;12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9850" y="4037880"/>
            <a:ext cx="4310225" cy="235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4"/>
          <p:cNvSpPr txBox="1">
            <a:spLocks noGrp="1"/>
          </p:cNvSpPr>
          <p:nvPr>
            <p:ph type="title"/>
          </p:nvPr>
        </p:nvSpPr>
        <p:spPr>
          <a:xfrm>
            <a:off x="311700" y="212367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/>
              <a:t>For Loop Practice: Example #4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4" name="Google Shape;134;p24"/>
          <p:cNvSpPr txBox="1">
            <a:spLocks noGrp="1"/>
          </p:cNvSpPr>
          <p:nvPr>
            <p:ph type="body" idx="1"/>
          </p:nvPr>
        </p:nvSpPr>
        <p:spPr>
          <a:xfrm>
            <a:off x="311700" y="978325"/>
            <a:ext cx="8520600" cy="55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/>
              <a:t>The </a:t>
            </a:r>
            <a:r>
              <a:rPr lang="en-US" sz="2800" b="1" i="1"/>
              <a:t>SweepLEDs</a:t>
            </a:r>
            <a:r>
              <a:rPr lang="en-US" sz="2800"/>
              <a:t> program – continued</a:t>
            </a:r>
            <a:endParaRPr sz="2800"/>
          </a:p>
          <a:p>
            <a:pPr marL="457200" lvl="0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While reviewing the code, you may have also noticed that the main program has some repetition.</a:t>
            </a:r>
            <a:endParaRPr sz="2800"/>
          </a:p>
          <a:p>
            <a:pPr marL="457200" lvl="0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Playing the fanfare involves multiple calls to the </a:t>
            </a:r>
            <a:r>
              <a:rPr lang="en-US" sz="2800" b="1"/>
              <a:t>note()</a:t>
            </a:r>
            <a:r>
              <a:rPr lang="en-US" sz="2800"/>
              <a:t> function.</a:t>
            </a:r>
            <a:endParaRPr sz="2800"/>
          </a:p>
          <a:p>
            <a:pPr marL="457200" lvl="0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Instead of calling </a:t>
            </a:r>
            <a:r>
              <a:rPr lang="en-US" sz="2800" b="1"/>
              <a:t>note()</a:t>
            </a:r>
            <a:r>
              <a:rPr lang="en-US" sz="2800"/>
              <a:t> four times, can you use a loop?</a:t>
            </a:r>
            <a:endParaRPr sz="2800"/>
          </a:p>
          <a:p>
            <a:pPr marL="457200" lvl="0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Well, the arguments in the function calls are not the same. We can’t just call note(F4, 0.4) 4 times.</a:t>
            </a:r>
            <a:endParaRPr sz="2800"/>
          </a:p>
          <a:p>
            <a:pPr marL="457200" lvl="0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But what if we create a list!</a:t>
            </a:r>
            <a:endParaRPr sz="2800"/>
          </a:p>
        </p:txBody>
      </p:sp>
    </p:spTree>
  </p:cSld>
  <p:clrMapOvr>
    <a:masterClrMapping/>
  </p:clrMapOvr>
  <p:transition>
    <p:push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5"/>
          <p:cNvSpPr txBox="1">
            <a:spLocks noGrp="1"/>
          </p:cNvSpPr>
          <p:nvPr>
            <p:ph type="title"/>
          </p:nvPr>
        </p:nvSpPr>
        <p:spPr>
          <a:xfrm>
            <a:off x="311700" y="212367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/>
              <a:t>For Loop Practice: Example #4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0" name="Google Shape;140;p25"/>
          <p:cNvSpPr txBox="1">
            <a:spLocks noGrp="1"/>
          </p:cNvSpPr>
          <p:nvPr>
            <p:ph type="body" idx="1"/>
          </p:nvPr>
        </p:nvSpPr>
        <p:spPr>
          <a:xfrm>
            <a:off x="311700" y="978325"/>
            <a:ext cx="8520600" cy="55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/>
              <a:t>The </a:t>
            </a:r>
            <a:r>
              <a:rPr lang="en-US" sz="2800" b="1" i="1"/>
              <a:t>SweepLEDs</a:t>
            </a:r>
            <a:r>
              <a:rPr lang="en-US" sz="2800"/>
              <a:t> program – continued</a:t>
            </a:r>
            <a:endParaRPr sz="2800"/>
          </a:p>
          <a:p>
            <a:pPr marL="457200" lvl="0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The tricky thing is that there are two arguments for each note, not just one.</a:t>
            </a:r>
            <a:endParaRPr sz="2800"/>
          </a:p>
          <a:p>
            <a:pPr marL="457200" lvl="0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So the elements in our list will be tuples.</a:t>
            </a:r>
            <a:endParaRPr sz="2800"/>
          </a:p>
          <a:p>
            <a:pPr marL="457200" lvl="0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A tuple is a list that doesn’t change.</a:t>
            </a:r>
            <a:endParaRPr sz="2800"/>
          </a:p>
          <a:p>
            <a:pPr marL="914400" lvl="1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sz="2800"/>
              <a:t>It is immutable.</a:t>
            </a:r>
            <a:endParaRPr sz="2800"/>
          </a:p>
          <a:p>
            <a:pPr marL="914400" lvl="1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sz="2800"/>
              <a:t>That means it can’t add or delete elements.</a:t>
            </a:r>
            <a:endParaRPr sz="2800"/>
          </a:p>
          <a:p>
            <a:pPr marL="914400" lvl="1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sz="2800"/>
              <a:t>This is perfect for the information needed for notes.</a:t>
            </a:r>
            <a:endParaRPr sz="2800"/>
          </a:p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</p:spTree>
  </p:cSld>
  <p:clrMapOvr>
    <a:masterClrMapping/>
  </p:clrMapOvr>
  <p:transition>
    <p:push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7175" y="3694600"/>
            <a:ext cx="8045125" cy="75660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26"/>
          <p:cNvSpPr txBox="1">
            <a:spLocks noGrp="1"/>
          </p:cNvSpPr>
          <p:nvPr>
            <p:ph type="title"/>
          </p:nvPr>
        </p:nvSpPr>
        <p:spPr>
          <a:xfrm>
            <a:off x="311700" y="212367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/>
              <a:t>For Loop Practice: Example #4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7" name="Google Shape;147;p26"/>
          <p:cNvSpPr txBox="1">
            <a:spLocks noGrp="1"/>
          </p:cNvSpPr>
          <p:nvPr>
            <p:ph type="body" idx="1"/>
          </p:nvPr>
        </p:nvSpPr>
        <p:spPr>
          <a:xfrm>
            <a:off x="311700" y="978325"/>
            <a:ext cx="8520600" cy="55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/>
              <a:t>The </a:t>
            </a:r>
            <a:r>
              <a:rPr lang="en-US" sz="2800" b="1" i="1"/>
              <a:t>SweepLEDs</a:t>
            </a:r>
            <a:r>
              <a:rPr lang="en-US" sz="2800"/>
              <a:t> program – continued</a:t>
            </a:r>
            <a:endParaRPr sz="2800"/>
          </a:p>
          <a:p>
            <a:pPr marL="457200" lvl="0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Create a list for the notes information.</a:t>
            </a:r>
            <a:endParaRPr sz="2800"/>
          </a:p>
          <a:p>
            <a:pPr marL="457200" lvl="0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Use the arguments in notes() as tuples.</a:t>
            </a:r>
            <a:endParaRPr sz="2800"/>
          </a:p>
          <a:p>
            <a:pPr marL="914400" lvl="1" indent="-3810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/>
              <a:t>A tuple is created using parenthesis ()</a:t>
            </a:r>
            <a:endParaRPr/>
          </a:p>
          <a:p>
            <a:pPr marL="914400" lvl="1" indent="-3810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/>
              <a:t>There is a rest in the fanfare. We can represent it as a note, using a very low frequency.</a:t>
            </a:r>
            <a:endParaRPr/>
          </a:p>
          <a:p>
            <a:pPr marL="45720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pic>
        <p:nvPicPr>
          <p:cNvPr id="148" name="Google Shape;148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6699925"/>
            <a:ext cx="118998" cy="5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87178" y="4646653"/>
            <a:ext cx="2209700" cy="172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23798" y="6699925"/>
            <a:ext cx="127499" cy="56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1" name="Google Shape;151;p26"/>
          <p:cNvCxnSpPr/>
          <p:nvPr/>
        </p:nvCxnSpPr>
        <p:spPr>
          <a:xfrm rot="10800000" flipH="1">
            <a:off x="1774075" y="4356000"/>
            <a:ext cx="868200" cy="6732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52" name="Google Shape;152;p26"/>
          <p:cNvCxnSpPr/>
          <p:nvPr/>
        </p:nvCxnSpPr>
        <p:spPr>
          <a:xfrm rot="10800000" flipH="1">
            <a:off x="1918950" y="4372075"/>
            <a:ext cx="2075400" cy="9147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53" name="Google Shape;153;p26"/>
          <p:cNvCxnSpPr/>
          <p:nvPr/>
        </p:nvCxnSpPr>
        <p:spPr>
          <a:xfrm rot="10800000" flipH="1">
            <a:off x="2337525" y="4404850"/>
            <a:ext cx="2992500" cy="11073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54" name="Google Shape;154;p26"/>
          <p:cNvCxnSpPr/>
          <p:nvPr/>
        </p:nvCxnSpPr>
        <p:spPr>
          <a:xfrm rot="10800000" flipH="1">
            <a:off x="2385800" y="4336925"/>
            <a:ext cx="4330500" cy="15777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55" name="Google Shape;155;p26"/>
          <p:cNvCxnSpPr/>
          <p:nvPr/>
        </p:nvCxnSpPr>
        <p:spPr>
          <a:xfrm rot="10800000" flipH="1">
            <a:off x="2482400" y="4388400"/>
            <a:ext cx="5519100" cy="18804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  <p:transition>
    <p:push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7"/>
          <p:cNvSpPr txBox="1">
            <a:spLocks noGrp="1"/>
          </p:cNvSpPr>
          <p:nvPr>
            <p:ph type="title"/>
          </p:nvPr>
        </p:nvSpPr>
        <p:spPr>
          <a:xfrm>
            <a:off x="311700" y="212367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/>
              <a:t>For Loop Practice: Example #4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1" name="Google Shape;161;p27"/>
          <p:cNvSpPr txBox="1">
            <a:spLocks noGrp="1"/>
          </p:cNvSpPr>
          <p:nvPr>
            <p:ph type="body" idx="1"/>
          </p:nvPr>
        </p:nvSpPr>
        <p:spPr>
          <a:xfrm>
            <a:off x="311700" y="978325"/>
            <a:ext cx="8520600" cy="55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/>
              <a:t>The </a:t>
            </a:r>
            <a:r>
              <a:rPr lang="en-US" sz="2800" b="1" i="1"/>
              <a:t>SweepLEDs</a:t>
            </a:r>
            <a:r>
              <a:rPr lang="en-US" sz="2800"/>
              <a:t> program – continued</a:t>
            </a:r>
            <a:endParaRPr sz="2800"/>
          </a:p>
          <a:p>
            <a:pPr marL="457200" lvl="0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Define a function for playing the fanfare.</a:t>
            </a:r>
            <a:endParaRPr sz="2800"/>
          </a:p>
          <a:p>
            <a:pPr marL="457200" lvl="0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Keep the function name general, in case you want to add other songs to the code.</a:t>
            </a:r>
            <a:endParaRPr sz="2800"/>
          </a:p>
          <a:p>
            <a:pPr marL="457200" lvl="0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The song to play will be the parameter.</a:t>
            </a:r>
            <a:endParaRPr sz="2800"/>
          </a:p>
          <a:p>
            <a:pPr marL="457200" lvl="0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You are traversing a single list, so use a for loop.</a:t>
            </a:r>
            <a:endParaRPr sz="2800"/>
          </a:p>
          <a:p>
            <a:pPr marL="45720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pic>
        <p:nvPicPr>
          <p:cNvPr id="162" name="Google Shape;162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6699925"/>
            <a:ext cx="118998" cy="5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3798" y="6699925"/>
            <a:ext cx="127499" cy="5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39625" y="4174714"/>
            <a:ext cx="4656575" cy="1063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8"/>
          <p:cNvSpPr txBox="1">
            <a:spLocks noGrp="1"/>
          </p:cNvSpPr>
          <p:nvPr>
            <p:ph type="title"/>
          </p:nvPr>
        </p:nvSpPr>
        <p:spPr>
          <a:xfrm>
            <a:off x="311700" y="212367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/>
              <a:t>For Loop Practice: Example #4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0" name="Google Shape;170;p28"/>
          <p:cNvSpPr txBox="1">
            <a:spLocks noGrp="1"/>
          </p:cNvSpPr>
          <p:nvPr>
            <p:ph type="body" idx="1"/>
          </p:nvPr>
        </p:nvSpPr>
        <p:spPr>
          <a:xfrm>
            <a:off x="311700" y="978325"/>
            <a:ext cx="8520600" cy="55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/>
              <a:t>The </a:t>
            </a:r>
            <a:r>
              <a:rPr lang="en-US" sz="2800" b="1" i="1"/>
              <a:t>SweepLEDs</a:t>
            </a:r>
            <a:r>
              <a:rPr lang="en-US" sz="2800"/>
              <a:t> program – continued</a:t>
            </a:r>
            <a:endParaRPr sz="2800"/>
          </a:p>
          <a:p>
            <a:pPr marL="457200" lvl="0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Each element in the list is a tuple.</a:t>
            </a:r>
            <a:endParaRPr sz="2800"/>
          </a:p>
          <a:p>
            <a:pPr marL="457200" lvl="0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The variable </a:t>
            </a:r>
            <a:r>
              <a:rPr lang="en-US" sz="2600" b="1">
                <a:latin typeface="Roboto Mono"/>
                <a:ea typeface="Roboto Mono"/>
                <a:cs typeface="Roboto Mono"/>
                <a:sym typeface="Roboto Mono"/>
              </a:rPr>
              <a:t>music</a:t>
            </a:r>
            <a:r>
              <a:rPr lang="en-US" sz="2800"/>
              <a:t> is an element from the list, so it is a tuple.</a:t>
            </a:r>
            <a:endParaRPr sz="2800"/>
          </a:p>
          <a:p>
            <a:pPr marL="457200" lvl="0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We need to access each item in the tuple individually. You access an item in a tuple the same as as a list, using [index]</a:t>
            </a:r>
            <a:endParaRPr sz="2800"/>
          </a:p>
          <a:p>
            <a:pPr marL="45720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pic>
        <p:nvPicPr>
          <p:cNvPr id="171" name="Google Shape;171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6699925"/>
            <a:ext cx="118998" cy="5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3798" y="6699925"/>
            <a:ext cx="127499" cy="5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48650" y="4443350"/>
            <a:ext cx="4287650" cy="1567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9"/>
          <p:cNvSpPr txBox="1">
            <a:spLocks noGrp="1"/>
          </p:cNvSpPr>
          <p:nvPr>
            <p:ph type="title"/>
          </p:nvPr>
        </p:nvSpPr>
        <p:spPr>
          <a:xfrm>
            <a:off x="311700" y="212367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/>
              <a:t>For Loop Practice: Example #4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9" name="Google Shape;179;p29"/>
          <p:cNvSpPr txBox="1">
            <a:spLocks noGrp="1"/>
          </p:cNvSpPr>
          <p:nvPr>
            <p:ph type="body" idx="1"/>
          </p:nvPr>
        </p:nvSpPr>
        <p:spPr>
          <a:xfrm>
            <a:off x="311700" y="978325"/>
            <a:ext cx="8520600" cy="55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/>
              <a:t>The </a:t>
            </a:r>
            <a:r>
              <a:rPr lang="en-US" sz="2800" b="1" i="1"/>
              <a:t>SweepLEDs</a:t>
            </a:r>
            <a:r>
              <a:rPr lang="en-US" sz="2800"/>
              <a:t> program – continued</a:t>
            </a:r>
            <a:endParaRPr sz="2800"/>
          </a:p>
          <a:p>
            <a:pPr marL="457200" lvl="0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Now you can use the individual items as arguments for the notes.</a:t>
            </a:r>
            <a:endParaRPr sz="2800"/>
          </a:p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  <a:p>
            <a:pPr marL="45720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pic>
        <p:nvPicPr>
          <p:cNvPr id="180" name="Google Shape;180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6699925"/>
            <a:ext cx="118998" cy="5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3798" y="6699925"/>
            <a:ext cx="127499" cy="5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83162" y="2666162"/>
            <a:ext cx="5175275" cy="2314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0"/>
          <p:cNvSpPr txBox="1">
            <a:spLocks noGrp="1"/>
          </p:cNvSpPr>
          <p:nvPr>
            <p:ph type="title"/>
          </p:nvPr>
        </p:nvSpPr>
        <p:spPr>
          <a:xfrm>
            <a:off x="311700" y="212367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/>
              <a:t>For Loop Practice: Example #4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8" name="Google Shape;188;p30"/>
          <p:cNvSpPr txBox="1">
            <a:spLocks noGrp="1"/>
          </p:cNvSpPr>
          <p:nvPr>
            <p:ph type="body" idx="1"/>
          </p:nvPr>
        </p:nvSpPr>
        <p:spPr>
          <a:xfrm>
            <a:off x="311700" y="978325"/>
            <a:ext cx="8520600" cy="55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/>
              <a:t>The </a:t>
            </a:r>
            <a:r>
              <a:rPr lang="en-US" sz="2800" b="1" i="1"/>
              <a:t>SweepLEDs</a:t>
            </a:r>
            <a:r>
              <a:rPr lang="en-US" sz="2800"/>
              <a:t> program – continued</a:t>
            </a:r>
            <a:endParaRPr sz="2800"/>
          </a:p>
          <a:p>
            <a:pPr marL="457200" lvl="0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In the Main Program, replace all the function calls to note with a single function call to play_song().</a:t>
            </a:r>
            <a:endParaRPr sz="2800"/>
          </a:p>
          <a:p>
            <a:pPr marL="457200" lvl="0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The fanfare list is the argument.</a:t>
            </a:r>
            <a:endParaRPr sz="2800"/>
          </a:p>
          <a:p>
            <a:pPr marL="45720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pic>
        <p:nvPicPr>
          <p:cNvPr id="189" name="Google Shape;189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6699925"/>
            <a:ext cx="118998" cy="5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3798" y="6699925"/>
            <a:ext cx="127499" cy="5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50239" y="3217425"/>
            <a:ext cx="4515525" cy="3190975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30"/>
          <p:cNvSpPr/>
          <p:nvPr/>
        </p:nvSpPr>
        <p:spPr>
          <a:xfrm>
            <a:off x="1279800" y="5566950"/>
            <a:ext cx="3398700" cy="9807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  <p:transition>
    <p:push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1"/>
          <p:cNvSpPr txBox="1">
            <a:spLocks noGrp="1"/>
          </p:cNvSpPr>
          <p:nvPr>
            <p:ph type="title"/>
          </p:nvPr>
        </p:nvSpPr>
        <p:spPr>
          <a:xfrm>
            <a:off x="311700" y="212367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/>
              <a:t>For Loop Practice: Example #4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8" name="Google Shape;198;p31"/>
          <p:cNvSpPr txBox="1">
            <a:spLocks noGrp="1"/>
          </p:cNvSpPr>
          <p:nvPr>
            <p:ph type="body" idx="1"/>
          </p:nvPr>
        </p:nvSpPr>
        <p:spPr>
          <a:xfrm>
            <a:off x="311700" y="978325"/>
            <a:ext cx="8520600" cy="55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/>
              <a:t>The </a:t>
            </a:r>
            <a:r>
              <a:rPr lang="en-US" sz="2800" b="1" i="1"/>
              <a:t>SweepLEDs</a:t>
            </a:r>
            <a:r>
              <a:rPr lang="en-US" sz="2800"/>
              <a:t> program – continued</a:t>
            </a:r>
            <a:endParaRPr sz="2800"/>
          </a:p>
          <a:p>
            <a:pPr marL="457200" lvl="0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Cool! You are traversing a list of tuples and using the items to play the notes of a song in order.</a:t>
            </a:r>
            <a:endParaRPr sz="2800"/>
          </a:p>
          <a:p>
            <a:pPr marL="457200" lvl="0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You are managing complexity!</a:t>
            </a:r>
            <a:endParaRPr sz="2800"/>
          </a:p>
          <a:p>
            <a:pPr marL="914400" lvl="1" indent="-3810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/>
              <a:t>The length of the song, or the notes, can change, and you won’t have to modify the function.</a:t>
            </a:r>
            <a:endParaRPr/>
          </a:p>
          <a:p>
            <a:pPr marL="914400" lvl="1" indent="-3810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/>
              <a:t>You can easily add another song list and play the song using the same play_song() function.</a:t>
            </a:r>
            <a:endParaRPr/>
          </a:p>
          <a:p>
            <a:pPr marL="45720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pic>
        <p:nvPicPr>
          <p:cNvPr id="199" name="Google Shape;199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6699925"/>
            <a:ext cx="118998" cy="5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3798" y="6699925"/>
            <a:ext cx="127499" cy="5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2"/>
          <p:cNvSpPr txBox="1">
            <a:spLocks noGrp="1"/>
          </p:cNvSpPr>
          <p:nvPr>
            <p:ph type="title"/>
          </p:nvPr>
        </p:nvSpPr>
        <p:spPr>
          <a:xfrm>
            <a:off x="311700" y="212367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/>
              <a:t>For Loop Practice: Challenge #1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6" name="Google Shape;206;p32"/>
          <p:cNvSpPr txBox="1">
            <a:spLocks noGrp="1"/>
          </p:cNvSpPr>
          <p:nvPr>
            <p:ph type="body" idx="1"/>
          </p:nvPr>
        </p:nvSpPr>
        <p:spPr>
          <a:xfrm>
            <a:off x="311700" y="978325"/>
            <a:ext cx="8520600" cy="55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/>
              <a:t>Add another song list to SweepLEDs</a:t>
            </a:r>
            <a:endParaRPr sz="3200"/>
          </a:p>
          <a:p>
            <a:pPr marL="457200" lvl="0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Play the song at the beginning of the code.</a:t>
            </a:r>
            <a:endParaRPr sz="2800"/>
          </a:p>
          <a:p>
            <a:pPr marL="457200" lvl="0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You can even add a third song to play in between counting guests and starting the runway walk.</a:t>
            </a:r>
            <a:endParaRPr sz="2800"/>
          </a:p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</p:spTree>
  </p:cSld>
  <p:clrMapOvr>
    <a:masterClrMapping/>
  </p:clrMapOvr>
  <p:transition>
    <p:push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Warm-up</a:t>
            </a:r>
            <a:endParaRPr/>
          </a:p>
        </p:txBody>
      </p:sp>
      <p:sp>
        <p:nvSpPr>
          <p:cNvPr id="74" name="Google Shape;74;p15"/>
          <p:cNvSpPr txBox="1">
            <a:spLocks noGrp="1"/>
          </p:cNvSpPr>
          <p:nvPr>
            <p:ph type="body" idx="1"/>
          </p:nvPr>
        </p:nvSpPr>
        <p:spPr>
          <a:xfrm>
            <a:off x="311700" y="1536624"/>
            <a:ext cx="8520600" cy="488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During this unit you have:</a:t>
            </a:r>
            <a:endParaRPr/>
          </a:p>
          <a:p>
            <a:pPr marL="457200" lvl="0" indent="-419100" algn="l" rtl="0">
              <a:spcBef>
                <a:spcPts val="120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Worked through algorithms with loops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Created and used a list in a program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Used a for loop with a list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Worked with multiple lists in a program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Traversed a list using a for loop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/>
              <a:t>Reflect on the programs you created and/or modified during this unit. 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3"/>
          <p:cNvSpPr txBox="1">
            <a:spLocks noGrp="1"/>
          </p:cNvSpPr>
          <p:nvPr>
            <p:ph type="title"/>
          </p:nvPr>
        </p:nvSpPr>
        <p:spPr>
          <a:xfrm>
            <a:off x="311700" y="212367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/>
              <a:t>For Loop Practice: Challenge #2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2" name="Google Shape;212;p33"/>
          <p:cNvSpPr txBox="1">
            <a:spLocks noGrp="1"/>
          </p:cNvSpPr>
          <p:nvPr>
            <p:ph type="body" idx="1"/>
          </p:nvPr>
        </p:nvSpPr>
        <p:spPr>
          <a:xfrm>
            <a:off x="311700" y="978325"/>
            <a:ext cx="8520600" cy="55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/>
              <a:t>Review the remix projects you completed.</a:t>
            </a:r>
            <a:endParaRPr sz="3200"/>
          </a:p>
          <a:p>
            <a:pPr marL="457200" lvl="0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Select one of them and modify it to use a list and for loop.</a:t>
            </a:r>
            <a:endParaRPr sz="2800"/>
          </a:p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</p:spTree>
  </p:cSld>
  <p:clrMapOvr>
    <a:masterClrMapping/>
  </p:clrMapOvr>
  <p:transition>
    <p:push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4"/>
          <p:cNvSpPr txBox="1">
            <a:spLocks noGrp="1"/>
          </p:cNvSpPr>
          <p:nvPr>
            <p:ph type="title"/>
          </p:nvPr>
        </p:nvSpPr>
        <p:spPr>
          <a:xfrm>
            <a:off x="311700" y="212367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/>
              <a:t>Wrap Up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8" name="Google Shape;218;p34"/>
          <p:cNvSpPr txBox="1">
            <a:spLocks noGrp="1"/>
          </p:cNvSpPr>
          <p:nvPr>
            <p:ph type="body" idx="1"/>
          </p:nvPr>
        </p:nvSpPr>
        <p:spPr>
          <a:xfrm>
            <a:off x="311700" y="978325"/>
            <a:ext cx="8520600" cy="55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200"/>
              <a:buChar char="●"/>
            </a:pPr>
            <a:r>
              <a:rPr lang="en-US" sz="3200">
                <a:solidFill>
                  <a:srgbClr val="434343"/>
                </a:solidFill>
              </a:rPr>
              <a:t>Submit the</a:t>
            </a:r>
            <a:r>
              <a:rPr lang="en-US" sz="3200"/>
              <a:t> modified </a:t>
            </a:r>
            <a:r>
              <a:rPr lang="en-US" sz="3200">
                <a:solidFill>
                  <a:srgbClr val="434343"/>
                </a:solidFill>
              </a:rPr>
              <a:t>programs to your teacher.</a:t>
            </a:r>
            <a:endParaRPr sz="3200">
              <a:solidFill>
                <a:srgbClr val="434343"/>
              </a:solidFill>
            </a:endParaRPr>
          </a:p>
          <a:p>
            <a:pPr marL="45720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200"/>
              <a:buChar char="●"/>
            </a:pPr>
            <a:r>
              <a:rPr lang="en-US" sz="3200">
                <a:solidFill>
                  <a:srgbClr val="434343"/>
                </a:solidFill>
              </a:rPr>
              <a:t>Complete the wrap-up questions in the assignment.</a:t>
            </a:r>
            <a:endParaRPr sz="3200">
              <a:solidFill>
                <a:srgbClr val="434343"/>
              </a:solidFill>
            </a:endParaRPr>
          </a:p>
        </p:txBody>
      </p:sp>
    </p:spTree>
  </p:cSld>
  <p:clrMapOvr>
    <a:masterClrMapping/>
  </p:clrMapOvr>
  <p:transition>
    <p:push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Introduction</a:t>
            </a:r>
            <a:endParaRPr/>
          </a:p>
        </p:txBody>
      </p:sp>
      <p:sp>
        <p:nvSpPr>
          <p:cNvPr id="80" name="Google Shape;80;p16"/>
          <p:cNvSpPr txBox="1">
            <a:spLocks noGrp="1"/>
          </p:cNvSpPr>
          <p:nvPr>
            <p:ph type="body" idx="1"/>
          </p:nvPr>
        </p:nvSpPr>
        <p:spPr>
          <a:xfrm>
            <a:off x="311700" y="1536624"/>
            <a:ext cx="8520600" cy="488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During the first Lists lesson, you learned about a for loop. </a:t>
            </a:r>
            <a:endParaRPr/>
          </a:p>
          <a:p>
            <a:pPr marL="457200" lvl="0" indent="-419100" algn="l" rtl="0">
              <a:spcBef>
                <a:spcPts val="120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Several of your programs from Missions 3-7 use a while loop.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Could they use a for loop instead?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Let’s revisit a few programs and make some more modifications.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Use the sandbox for this lesson.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>
            <a:spLocks noGrp="1"/>
          </p:cNvSpPr>
          <p:nvPr>
            <p:ph type="title"/>
          </p:nvPr>
        </p:nvSpPr>
        <p:spPr>
          <a:xfrm>
            <a:off x="311700" y="212367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/>
              <a:t>For Loop Practice: Example #1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6" name="Google Shape;86;p17"/>
          <p:cNvSpPr txBox="1">
            <a:spLocks noGrp="1"/>
          </p:cNvSpPr>
          <p:nvPr>
            <p:ph type="body" idx="1"/>
          </p:nvPr>
        </p:nvSpPr>
        <p:spPr>
          <a:xfrm>
            <a:off x="311700" y="978325"/>
            <a:ext cx="8520600" cy="55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/>
              <a:t>Open the </a:t>
            </a:r>
            <a:r>
              <a:rPr lang="en-US" sz="3200" b="1" i="1"/>
              <a:t>LineSense</a:t>
            </a:r>
            <a:r>
              <a:rPr lang="en-US" sz="3200"/>
              <a:t> program from Mission 5</a:t>
            </a:r>
            <a:endParaRPr sz="3200"/>
          </a:p>
          <a:p>
            <a:pPr marL="457200" lvl="0" indent="-4127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900"/>
              <a:buChar char="●"/>
            </a:pPr>
            <a:r>
              <a:rPr lang="en-US" sz="2900"/>
              <a:t>Use the sandbox.</a:t>
            </a:r>
            <a:endParaRPr sz="2900"/>
          </a:p>
          <a:p>
            <a:pPr marL="457200" lvl="0" indent="-4127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900"/>
              <a:buChar char="●"/>
            </a:pPr>
            <a:r>
              <a:rPr lang="en-US" sz="2900"/>
              <a:t>In the last lesson, you added the light_show() function, which uses a for loop.</a:t>
            </a:r>
            <a:endParaRPr sz="2900"/>
          </a:p>
          <a:p>
            <a:pPr marL="457200" lvl="0" indent="-4127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900"/>
              <a:buChar char="●"/>
            </a:pPr>
            <a:r>
              <a:rPr lang="en-US" sz="2900"/>
              <a:t>Look through the rest of the code.</a:t>
            </a:r>
            <a:endParaRPr sz="2900"/>
          </a:p>
          <a:p>
            <a:pPr marL="457200" lvl="0" indent="-4127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900"/>
              <a:buChar char="●"/>
            </a:pPr>
            <a:r>
              <a:rPr lang="en-US" sz="2900"/>
              <a:t>Is there another function that currently uses a while loop that could be changed to a for loop?</a:t>
            </a:r>
            <a:endParaRPr sz="2900"/>
          </a:p>
        </p:txBody>
      </p:sp>
    </p:spTree>
  </p:cSld>
  <p:clrMapOvr>
    <a:masterClrMapping/>
  </p:clrMapOvr>
  <p:transition>
    <p:push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>
            <a:spLocks noGrp="1"/>
          </p:cNvSpPr>
          <p:nvPr>
            <p:ph type="title"/>
          </p:nvPr>
        </p:nvSpPr>
        <p:spPr>
          <a:xfrm>
            <a:off x="311700" y="212367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/>
              <a:t>For Loop Practice: Example #1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2" name="Google Shape;92;p18"/>
          <p:cNvSpPr txBox="1">
            <a:spLocks noGrp="1"/>
          </p:cNvSpPr>
          <p:nvPr>
            <p:ph type="body" idx="1"/>
          </p:nvPr>
        </p:nvSpPr>
        <p:spPr>
          <a:xfrm>
            <a:off x="311700" y="978325"/>
            <a:ext cx="8520600" cy="55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/>
              <a:t>The </a:t>
            </a:r>
            <a:r>
              <a:rPr lang="en-US" sz="2800" b="1" i="1"/>
              <a:t>LineSense</a:t>
            </a:r>
            <a:r>
              <a:rPr lang="en-US" sz="2800"/>
              <a:t> program</a:t>
            </a:r>
            <a:endParaRPr sz="2800"/>
          </a:p>
          <a:p>
            <a:pPr marL="457200" lvl="0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You probably identified the </a:t>
            </a:r>
            <a:r>
              <a:rPr lang="en-US" sz="2800" b="1"/>
              <a:t>scan_lines()</a:t>
            </a:r>
            <a:r>
              <a:rPr lang="en-US" sz="2800"/>
              <a:t> function.</a:t>
            </a:r>
            <a:endParaRPr sz="2800"/>
          </a:p>
          <a:p>
            <a:pPr marL="457200" lvl="0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Change the while loop to a for loop.</a:t>
            </a:r>
            <a:endParaRPr sz="2800"/>
          </a:p>
          <a:p>
            <a:pPr marL="457200" lvl="0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Then run the code to make sure it is error-free.</a:t>
            </a:r>
            <a:endParaRPr sz="2800"/>
          </a:p>
        </p:txBody>
      </p:sp>
      <p:pic>
        <p:nvPicPr>
          <p:cNvPr id="93" name="Google Shape;9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1458" y="3160383"/>
            <a:ext cx="4216550" cy="3011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 txBox="1">
            <a:spLocks noGrp="1"/>
          </p:cNvSpPr>
          <p:nvPr>
            <p:ph type="title"/>
          </p:nvPr>
        </p:nvSpPr>
        <p:spPr>
          <a:xfrm>
            <a:off x="311700" y="212367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/>
              <a:t>For Loop Practice: Example #2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9" name="Google Shape;99;p19"/>
          <p:cNvSpPr txBox="1">
            <a:spLocks noGrp="1"/>
          </p:cNvSpPr>
          <p:nvPr>
            <p:ph type="body" idx="1"/>
          </p:nvPr>
        </p:nvSpPr>
        <p:spPr>
          <a:xfrm>
            <a:off x="311700" y="978325"/>
            <a:ext cx="8520600" cy="55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/>
              <a:t>Open the final </a:t>
            </a:r>
            <a:r>
              <a:rPr lang="en-US" sz="2800" b="1" i="1"/>
              <a:t>WhatIf</a:t>
            </a:r>
            <a:r>
              <a:rPr lang="en-US" sz="2800"/>
              <a:t> program from Mission 3</a:t>
            </a:r>
            <a:endParaRPr sz="2800"/>
          </a:p>
          <a:p>
            <a:pPr marL="457200" lvl="0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Use the sandbox.</a:t>
            </a:r>
            <a:endParaRPr sz="2800"/>
          </a:p>
          <a:p>
            <a:pPr marL="457200" lvl="0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You created this program a while ago, before you learned about loops.</a:t>
            </a:r>
            <a:endParaRPr sz="2800"/>
          </a:p>
          <a:p>
            <a:pPr marL="457200" lvl="0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In the main program, you wrote code that draws a square turning right and a square turning left.</a:t>
            </a:r>
            <a:endParaRPr sz="2800"/>
          </a:p>
          <a:p>
            <a:pPr marL="457200" lvl="0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The if statements have a lot of repetition in them.</a:t>
            </a:r>
            <a:endParaRPr sz="2800"/>
          </a:p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900"/>
          </a:p>
        </p:txBody>
      </p:sp>
    </p:spTree>
  </p:cSld>
  <p:clrMapOvr>
    <a:masterClrMapping/>
  </p:clrMapOvr>
  <p:transition>
    <p:push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 txBox="1">
            <a:spLocks noGrp="1"/>
          </p:cNvSpPr>
          <p:nvPr>
            <p:ph type="title"/>
          </p:nvPr>
        </p:nvSpPr>
        <p:spPr>
          <a:xfrm>
            <a:off x="311700" y="212367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/>
              <a:t>For Loop Practice: Example #2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5" name="Google Shape;105;p20"/>
          <p:cNvSpPr txBox="1">
            <a:spLocks noGrp="1"/>
          </p:cNvSpPr>
          <p:nvPr>
            <p:ph type="body" idx="1"/>
          </p:nvPr>
        </p:nvSpPr>
        <p:spPr>
          <a:xfrm>
            <a:off x="311700" y="978325"/>
            <a:ext cx="8520600" cy="55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/>
              <a:t>The </a:t>
            </a:r>
            <a:r>
              <a:rPr lang="en-US" sz="2800" b="1" i="1"/>
              <a:t>WhatIf</a:t>
            </a:r>
            <a:r>
              <a:rPr lang="en-US" sz="2800"/>
              <a:t> program</a:t>
            </a:r>
            <a:endParaRPr sz="2800"/>
          </a:p>
          <a:p>
            <a:pPr marL="457200" lvl="0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Improve the code by using a for loop for each square.</a:t>
            </a:r>
            <a:endParaRPr sz="2800"/>
          </a:p>
        </p:txBody>
      </p:sp>
      <p:pic>
        <p:nvPicPr>
          <p:cNvPr id="106" name="Google Shape;10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3800" y="2796400"/>
            <a:ext cx="3495000" cy="3166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80025" y="2720200"/>
            <a:ext cx="3946450" cy="165325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20"/>
          <p:cNvSpPr txBox="1"/>
          <p:nvPr/>
        </p:nvSpPr>
        <p:spPr>
          <a:xfrm>
            <a:off x="1774075" y="2453425"/>
            <a:ext cx="2221500" cy="5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before</a:t>
            </a:r>
            <a:endParaRPr sz="1800" b="1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9" name="Google Shape;109;p20"/>
          <p:cNvSpPr txBox="1"/>
          <p:nvPr/>
        </p:nvSpPr>
        <p:spPr>
          <a:xfrm>
            <a:off x="5844850" y="2453425"/>
            <a:ext cx="2221500" cy="5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after</a:t>
            </a:r>
            <a:endParaRPr sz="1800" b="1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ransition>
    <p:push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1"/>
          <p:cNvSpPr txBox="1">
            <a:spLocks noGrp="1"/>
          </p:cNvSpPr>
          <p:nvPr>
            <p:ph type="title"/>
          </p:nvPr>
        </p:nvSpPr>
        <p:spPr>
          <a:xfrm>
            <a:off x="311700" y="212367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/>
              <a:t>For Loop Practice: Example #2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5" name="Google Shape;115;p21"/>
          <p:cNvSpPr txBox="1">
            <a:spLocks noGrp="1"/>
          </p:cNvSpPr>
          <p:nvPr>
            <p:ph type="body" idx="1"/>
          </p:nvPr>
        </p:nvSpPr>
        <p:spPr>
          <a:xfrm>
            <a:off x="311700" y="978325"/>
            <a:ext cx="8520600" cy="55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/>
              <a:t>The </a:t>
            </a:r>
            <a:r>
              <a:rPr lang="en-US" sz="2800" b="1" i="1"/>
              <a:t>WhatIf </a:t>
            </a:r>
            <a:r>
              <a:rPr lang="en-US" sz="2800"/>
              <a:t>program</a:t>
            </a:r>
            <a:endParaRPr sz="2800"/>
          </a:p>
          <a:p>
            <a:pPr marL="457200" lvl="0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Add a for loop to the code for the other square.</a:t>
            </a:r>
            <a:endParaRPr sz="2800"/>
          </a:p>
          <a:p>
            <a:pPr marL="457200" lvl="0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Then run the code to make sure it is error-free.</a:t>
            </a:r>
            <a:endParaRPr sz="2800"/>
          </a:p>
        </p:txBody>
      </p:sp>
    </p:spTree>
  </p:cSld>
  <p:clrMapOvr>
    <a:masterClrMapping/>
  </p:clrMapOvr>
  <p:transition>
    <p:push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2"/>
          <p:cNvSpPr txBox="1">
            <a:spLocks noGrp="1"/>
          </p:cNvSpPr>
          <p:nvPr>
            <p:ph type="title"/>
          </p:nvPr>
        </p:nvSpPr>
        <p:spPr>
          <a:xfrm>
            <a:off x="311700" y="212367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/>
              <a:t>For Loop Practice: Example #3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1" name="Google Shape;121;p22"/>
          <p:cNvSpPr txBox="1">
            <a:spLocks noGrp="1"/>
          </p:cNvSpPr>
          <p:nvPr>
            <p:ph type="body" idx="1"/>
          </p:nvPr>
        </p:nvSpPr>
        <p:spPr>
          <a:xfrm>
            <a:off x="311700" y="978325"/>
            <a:ext cx="8520600" cy="55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/>
              <a:t>Open the </a:t>
            </a:r>
            <a:r>
              <a:rPr lang="en-US" sz="2800" b="1" i="1"/>
              <a:t>SweepLEDs_lists</a:t>
            </a:r>
            <a:r>
              <a:rPr lang="en-US" sz="2800"/>
              <a:t> program from Lists with CodeBot</a:t>
            </a:r>
            <a:endParaRPr sz="2800"/>
          </a:p>
          <a:p>
            <a:pPr marL="457200" lvl="0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Use the sandbox.</a:t>
            </a:r>
            <a:endParaRPr sz="2800"/>
          </a:p>
          <a:p>
            <a:pPr marL="457200" lvl="0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You already made some modifications to this program. Let’s make it even better.</a:t>
            </a:r>
            <a:endParaRPr sz="2800"/>
          </a:p>
          <a:p>
            <a:pPr marL="457200" lvl="0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Review the code. Is there a function that uses a while loop that can be changed to a for loop?</a:t>
            </a:r>
            <a:endParaRPr sz="2800"/>
          </a:p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900"/>
          </a:p>
        </p:txBody>
      </p:sp>
    </p:spTree>
  </p:cSld>
  <p:clrMapOvr>
    <a:masterClrMapping/>
  </p:clrMapOvr>
  <p:transition>
    <p:push dir="r"/>
  </p:transition>
</p:sld>
</file>

<file path=ppt/theme/theme1.xml><?xml version="1.0" encoding="utf-8"?>
<a:theme xmlns:a="http://schemas.openxmlformats.org/drawingml/2006/main" name="Plum">
  <a:themeElements>
    <a:clrScheme name="Plum">
      <a:dk1>
        <a:srgbClr val="611BB8"/>
      </a:dk1>
      <a:lt1>
        <a:srgbClr val="FFFFFF"/>
      </a:lt1>
      <a:dk2>
        <a:srgbClr val="000000"/>
      </a:dk2>
      <a:lt2>
        <a:srgbClr val="7F7F7F"/>
      </a:lt2>
      <a:accent1>
        <a:srgbClr val="333333"/>
      </a:accent1>
      <a:accent2>
        <a:srgbClr val="5E2B97"/>
      </a:accent2>
      <a:accent3>
        <a:srgbClr val="7E57C2"/>
      </a:accent3>
      <a:accent4>
        <a:srgbClr val="C77025"/>
      </a:accent4>
      <a:accent5>
        <a:srgbClr val="009688"/>
      </a:accent5>
      <a:accent6>
        <a:srgbClr val="FFD600"/>
      </a:accent6>
      <a:hlink>
        <a:srgbClr val="009688"/>
      </a:hlink>
      <a:folHlink>
        <a:srgbClr val="00968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1038</Words>
  <Application>Microsoft Office PowerPoint</Application>
  <PresentationFormat>On-screen Show (4:3)</PresentationFormat>
  <Paragraphs>109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Arial</vt:lpstr>
      <vt:lpstr>Arial Black</vt:lpstr>
      <vt:lpstr>Raleway</vt:lpstr>
      <vt:lpstr>Proxima Nova</vt:lpstr>
      <vt:lpstr>Roboto Mono</vt:lpstr>
      <vt:lpstr>Source Sans Pro</vt:lpstr>
      <vt:lpstr>Montserrat</vt:lpstr>
      <vt:lpstr>Noto Sans Symbols</vt:lpstr>
      <vt:lpstr>Plum</vt:lpstr>
      <vt:lpstr>For Loop Practice</vt:lpstr>
      <vt:lpstr>Warm-up</vt:lpstr>
      <vt:lpstr>Introduction</vt:lpstr>
      <vt:lpstr>For Loop Practice: Example #1</vt:lpstr>
      <vt:lpstr>For Loop Practice: Example #1</vt:lpstr>
      <vt:lpstr>For Loop Practice: Example #2</vt:lpstr>
      <vt:lpstr>For Loop Practice: Example #2</vt:lpstr>
      <vt:lpstr>For Loop Practice: Example #2</vt:lpstr>
      <vt:lpstr>For Loop Practice: Example #3</vt:lpstr>
      <vt:lpstr>For Loop Practice: Example #3</vt:lpstr>
      <vt:lpstr>For Loop Practice: Example #4</vt:lpstr>
      <vt:lpstr>For Loop Practice: Example #4</vt:lpstr>
      <vt:lpstr>For Loop Practice: Example #4</vt:lpstr>
      <vt:lpstr>For Loop Practice: Example #4</vt:lpstr>
      <vt:lpstr>For Loop Practice: Example #4</vt:lpstr>
      <vt:lpstr>For Loop Practice: Example #4</vt:lpstr>
      <vt:lpstr>For Loop Practice: Example #4</vt:lpstr>
      <vt:lpstr>For Loop Practice: Example #4</vt:lpstr>
      <vt:lpstr>For Loop Practice: Challenge #1</vt:lpstr>
      <vt:lpstr>For Loop Practice: Challenge #2</vt:lpstr>
      <vt:lpstr>Wrap Up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Jill Jones</cp:lastModifiedBy>
  <cp:revision>1</cp:revision>
  <dcterms:modified xsi:type="dcterms:W3CDTF">2025-05-19T01:05:09Z</dcterms:modified>
</cp:coreProperties>
</file>